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7" r:id="rId8"/>
    <p:sldId id="261" r:id="rId9"/>
    <p:sldId id="268" r:id="rId10"/>
    <p:sldId id="262" r:id="rId11"/>
    <p:sldId id="263" r:id="rId12"/>
    <p:sldId id="264" r:id="rId13"/>
    <p:sldId id="269" r:id="rId14"/>
    <p:sldId id="265" r:id="rId15"/>
    <p:sldId id="275" r:id="rId16"/>
    <p:sldId id="270" r:id="rId17"/>
    <p:sldId id="276" r:id="rId18"/>
    <p:sldId id="272" r:id="rId19"/>
    <p:sldId id="279" r:id="rId20"/>
    <p:sldId id="277" r:id="rId21"/>
    <p:sldId id="278" r:id="rId22"/>
    <p:sldId id="271" r:id="rId23"/>
    <p:sldId id="273" r:id="rId24"/>
    <p:sldId id="280" r:id="rId25"/>
    <p:sldId id="281" r:id="rId26"/>
    <p:sldId id="274" r:id="rId27"/>
  </p:sldIdLst>
  <p:sldSz cx="12192000" cy="6858000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等线 Light" panose="02010600030101010101" pitchFamily="2" charset="-122"/>
      <p:regular r:id="rId30"/>
    </p:embeddedFont>
    <p:embeddedFont>
      <p:font typeface="Alibaba PuHuiTi 3.0 55 Regular" pitchFamily="18" charset="-122"/>
      <p:regular r:id="rId31"/>
      <p:bold r:id="rId32"/>
    </p:embeddedFont>
    <p:embeddedFont>
      <p:font typeface="Cambria Math" panose="02040503050406030204" pitchFamily="18" charset="0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/>
    <p:restoredTop sz="94672"/>
  </p:normalViewPr>
  <p:slideViewPr>
    <p:cSldViewPr snapToGrid="0">
      <p:cViewPr varScale="1">
        <p:scale>
          <a:sx n="81" d="100"/>
          <a:sy n="81" d="100"/>
        </p:scale>
        <p:origin x="18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19A40-CEF9-4667-3D1E-C8CB5461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0D68E3-1216-64D9-37B6-F20DAE309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4E12D0-0616-7D5D-D091-46B27CBA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F339-43A9-EB4E-91D4-DF546A931653}" type="datetimeFigureOut">
              <a:rPr kumimoji="1" lang="zh-CN" altLang="en-US" smtClean="0"/>
              <a:t>2024/6/27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85B72-F8E4-AE52-5855-CD1C5007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EA6B31-7904-EB66-2FC3-D9E3A824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911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92F5E-CC7F-F32B-83DB-D4D003B3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B7F10A-A72A-AA92-7CFB-D2C683B11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9DC9A-0A32-4409-C9B4-9D33ADED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F339-43A9-EB4E-91D4-DF546A931653}" type="datetimeFigureOut">
              <a:rPr kumimoji="1" lang="zh-CN" altLang="en-US" smtClean="0"/>
              <a:t>2024/6/27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64B5E6-CE09-8A96-E5AB-DC009AC4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ED45E-D0DC-0A26-8F3A-CA19DFE0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60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2EA571-39E5-81F6-06E3-849D955D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36ECB-840B-F1DB-E4E0-0CE0E99CF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970A1-75DB-E926-ECDA-D6B2C4B5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F339-43A9-EB4E-91D4-DF546A931653}" type="datetimeFigureOut">
              <a:rPr kumimoji="1" lang="zh-CN" altLang="en-US" smtClean="0"/>
              <a:t>2024/6/27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D8CDC8-168B-B5BA-CF40-468242BE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55D83D-3EFE-9A4F-2FB3-8951EECF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77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BC7E5-A591-7AE4-D3F1-90457667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>
            <a:lvl1pPr>
              <a:defRPr sz="400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DE128-F869-956C-E149-D89793C86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90"/>
            <a:ext cx="10515600" cy="466725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  <a:lvl2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2pPr>
            <a:lvl3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3pPr>
            <a:lvl4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4pPr>
            <a:lvl5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673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BE40B-C794-CDB7-9EC8-9CBC4A5A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D720A4-BDC7-27C8-91DF-87AF5F759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BDA8F-314F-4D0B-706A-A6B7241A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F339-43A9-EB4E-91D4-DF546A931653}" type="datetimeFigureOut">
              <a:rPr kumimoji="1" lang="zh-CN" altLang="en-US" smtClean="0"/>
              <a:t>2024/6/27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5553B4-7ACC-827E-EE07-1A5EB84B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8DFD1-634B-7796-BEF5-9B7CB5A1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56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E7F35-9BD5-A810-9ABC-DF0D4EC6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D5F2B-A321-A532-7035-A982AE26F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2996D5-9D5F-D4C1-A951-B14284E81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46A33-3C5E-7913-33A4-43FAAD83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F339-43A9-EB4E-91D4-DF546A931653}" type="datetimeFigureOut">
              <a:rPr kumimoji="1" lang="zh-CN" altLang="en-US" smtClean="0"/>
              <a:t>2024/6/27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D8D1C0-195B-7DF1-F4B6-B3A9F62C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88B01A-F8CE-24D9-0683-ED952CB8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8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9C133-01B4-1605-0B29-D2B02812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8B290-83B1-C405-2BA5-47C93B6A8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B340E9-1252-8B61-68DB-B2F747AB9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03780F-CAF8-C3C5-1890-4EAC1AA4C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465BDC-A6E3-C78E-31C6-4C02E0187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F34445-C177-4008-49EF-4EDE21C5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F339-43A9-EB4E-91D4-DF546A931653}" type="datetimeFigureOut">
              <a:rPr kumimoji="1" lang="zh-CN" altLang="en-US" smtClean="0"/>
              <a:t>2024/6/27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0A81A1-329E-A5D7-A819-965AAE11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85EB35-E509-237B-90E9-F779E2AB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11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0F9F4-BA33-4DF5-1DD2-275BBAFC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E9C0E7-2560-6AC9-DFDA-D7366B7E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F339-43A9-EB4E-91D4-DF546A931653}" type="datetimeFigureOut">
              <a:rPr kumimoji="1" lang="zh-CN" altLang="en-US" smtClean="0"/>
              <a:t>2024/6/27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B3ACB8-6DE7-13BB-E6CA-EADC9ACF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45A4B-C999-9415-C041-2A583B0A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51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D16114-9667-477F-DB0B-7CA1DAE1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F339-43A9-EB4E-91D4-DF546A931653}" type="datetimeFigureOut">
              <a:rPr kumimoji="1" lang="zh-CN" altLang="en-US" smtClean="0"/>
              <a:t>2024/6/27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03DCDA-213A-330B-BDA9-D596718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6365BD-A80B-D60F-087C-B532044D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55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4AB44-7BDD-693F-A1D4-D3EE22DB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68BED-665A-6544-B034-DBC60AEC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D66A7-CEA6-5C8C-3187-557C6ADC3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2AB5A7-7DE5-112A-CFCD-2AD29051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F339-43A9-EB4E-91D4-DF546A931653}" type="datetimeFigureOut">
              <a:rPr kumimoji="1" lang="zh-CN" altLang="en-US" smtClean="0"/>
              <a:t>2024/6/27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BBC9BE-140B-2F01-D5AA-4B67143F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54A3AF-773D-2B4E-16D3-B673DCAA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19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F70D1-9A16-1727-64E4-60551CC5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E28E9B-B187-EF7F-5F91-13E943D5E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561256-5888-B0E7-76EE-5765E9FDE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70A493-B820-DEE9-47EA-5EBAC3C0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F339-43A9-EB4E-91D4-DF546A931653}" type="datetimeFigureOut">
              <a:rPr kumimoji="1" lang="zh-CN" altLang="en-US" smtClean="0"/>
              <a:t>2024/6/27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8A09AB-B125-B4CB-E8E7-F64A101C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B32A9-D6A3-9EBD-D64E-7794C010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00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3DDF79-E46E-85DA-7224-520AB77A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BA046-1733-85F7-36B2-49E2BD7A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A4EC7-931D-4D59-DBA5-D81F62862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3F339-43A9-EB4E-91D4-DF546A931653}" type="datetimeFigureOut">
              <a:rPr kumimoji="1" lang="zh-CN" altLang="en-US" smtClean="0"/>
              <a:t>2024/6/27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8784A-9589-6D74-BEAC-856F740FD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B7449F-EE2D-688F-78A4-E9DFFA96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5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789403-BBFC-2C68-3C52-8C822C64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84370"/>
            <a:ext cx="10800000" cy="360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DA465D-3663-B2A0-E4DA-9ABBF51464E9}"/>
              </a:ext>
            </a:extLst>
          </p:cNvPr>
          <p:cNvSpPr txBox="1"/>
          <p:nvPr/>
        </p:nvSpPr>
        <p:spPr>
          <a:xfrm>
            <a:off x="8469943" y="1361983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CCS</a:t>
            </a:r>
            <a:r>
              <a:rPr kumimoji="1" lang="zh-CN" altLang="en-US" sz="2400" b="1" dirty="0">
                <a:solidFill>
                  <a:srgbClr val="FF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2023</a:t>
            </a:r>
            <a:endParaRPr kumimoji="1" lang="zh-CN" altLang="en-US" sz="2400" b="1" dirty="0">
              <a:solidFill>
                <a:srgbClr val="FF0000"/>
              </a:solidFill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77ED89-FE29-BE7B-958C-07F1297E6F49}"/>
              </a:ext>
            </a:extLst>
          </p:cNvPr>
          <p:cNvSpPr txBox="1"/>
          <p:nvPr/>
        </p:nvSpPr>
        <p:spPr>
          <a:xfrm>
            <a:off x="5451432" y="5086912"/>
            <a:ext cx="1289135" cy="886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赵路路</a:t>
            </a:r>
            <a:endParaRPr kumimoji="1" lang="en-US" altLang="zh-CN" b="1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2024.6.28</a:t>
            </a:r>
            <a:endParaRPr kumimoji="1" lang="zh-CN" altLang="en-US" b="1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768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A1844-2B1A-C9A7-AA1A-A859101A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13983F-2AA1-71C3-A1BF-75E7CB8A3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154"/>
            <a:ext cx="10515600" cy="4667250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Technological Route (Fixed)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A385C3-B0F3-B39D-7BEA-07D71E7FC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60"/>
          <a:stretch/>
        </p:blipFill>
        <p:spPr>
          <a:xfrm>
            <a:off x="838200" y="2248527"/>
            <a:ext cx="5040000" cy="3319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846A6C-66FE-F096-13C0-5CC320B1B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71"/>
          <a:stretch/>
        </p:blipFill>
        <p:spPr>
          <a:xfrm>
            <a:off x="6313800" y="3792969"/>
            <a:ext cx="5040000" cy="17746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44377A-8F45-E358-32E8-331BF1839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0" y="1160005"/>
            <a:ext cx="4320000" cy="247477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3E548917-2635-1A88-9EFC-83CC8071628C}"/>
              </a:ext>
            </a:extLst>
          </p:cNvPr>
          <p:cNvCxnSpPr>
            <a:endCxn id="7" idx="1"/>
          </p:cNvCxnSpPr>
          <p:nvPr/>
        </p:nvCxnSpPr>
        <p:spPr>
          <a:xfrm flipV="1">
            <a:off x="3388093" y="2397392"/>
            <a:ext cx="2925707" cy="2299736"/>
          </a:xfrm>
          <a:prstGeom prst="bentConnector3">
            <a:avLst>
              <a:gd name="adj1" fmla="val 90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50A3A7-CFCF-1C8D-5CDF-6240B063E138}"/>
                  </a:ext>
                </a:extLst>
              </p:cNvPr>
              <p:cNvSpPr txBox="1"/>
              <p:nvPr/>
            </p:nvSpPr>
            <p:spPr>
              <a:xfrm>
                <a:off x="6313800" y="29878"/>
                <a:ext cx="4860882" cy="1030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en-US" altLang="zh-CN" sz="140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2-of-2 Escrow Transaction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𝑒𝑠𝑐𝑟</m:t>
                        </m:r>
                      </m:sub>
                    </m:sSub>
                    <m:d>
                      <m:d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𝑇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𝐵</m:t>
                        </m:r>
                      </m:e>
                    </m:d>
                  </m:oMath>
                </a14:m>
                <a:r>
                  <a:rPr kumimoji="1" lang="en-US" altLang="zh-CN" sz="140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 and</a:t>
                </a:r>
                <a:r>
                  <a:rPr kumimoji="1" lang="en-US" altLang="zh-CN" sz="1400" dirty="0">
                    <a:solidFill>
                      <a:srgbClr val="FF0000"/>
                    </a:solidFill>
                    <a:ea typeface="Alibaba PuHuiTi 3.0 55 Regular" pitchFamily="18" charset="-122"/>
                    <a:cs typeface="Alibaba PuHuiTi 3.0 55 Regular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𝑒𝑠𝑐𝑟</m:t>
                        </m:r>
                      </m:sub>
                    </m:sSub>
                    <m:d>
                      <m:dPr>
                        <m:ctrlPr>
                          <a:rPr kumimoji="1"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𝐴</m:t>
                        </m:r>
                        <m:r>
                          <a:rPr kumimoji="1"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𝑇</m:t>
                        </m:r>
                      </m:e>
                    </m:d>
                  </m:oMath>
                </a14:m>
                <a:endParaRPr kumimoji="1" lang="en-US" altLang="zh-CN" sz="1400" dirty="0">
                  <a:solidFill>
                    <a:srgbClr val="FF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𝑐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𝐸𝑛𝑐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𝜎</m:t>
                        </m:r>
                      </m:e>
                    </m:d>
                  </m:oMath>
                </a14:m>
                <a:r>
                  <a:rPr kumimoji="1" lang="en-US" altLang="zh-CN" sz="1400" b="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𝑍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𝑅𝑆𝐴</m:t>
                        </m:r>
                      </m:sub>
                    </m:sSub>
                    <m:d>
                      <m:d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𝜖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𝑒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,</m:t>
                        </m:r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𝑁</m:t>
                        </m:r>
                      </m:e>
                    </m:d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𝜖</m:t>
                        </m:r>
                      </m:e>
                      <m:sup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𝑒</m:t>
                        </m:r>
                      </m:sup>
                    </m:sSup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𝑚𝑜𝑑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𝑁</m:t>
                    </m:r>
                  </m:oMath>
                </a14:m>
                <a:endParaRPr kumimoji="1" lang="en-US" altLang="zh-CN" sz="14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Alibaba PuHuiTi 3.0 55 Regular" pitchFamily="18" charset="-122"/>
                  <a:cs typeface="Alibaba PuHuiTi 3.0 55 Regular" pitchFamily="18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accPr>
                      <m:e>
                        <m:r>
                          <a:rPr kumimoji="1" lang="en-US" altLang="zh-CN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𝑍</m:t>
                        </m:r>
                      </m:e>
                    </m:acc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sSupPr>
                      <m:e>
                        <m:r>
                          <a:rPr kumimoji="1" lang="en-US" altLang="zh-CN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𝑟</m:t>
                        </m:r>
                      </m:e>
                      <m:sup>
                        <m:r>
                          <a:rPr kumimoji="1" lang="en-US" altLang="zh-CN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𝑒</m:t>
                        </m:r>
                      </m:sup>
                    </m:sSup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𝑍</m:t>
                    </m:r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𝑚𝑜𝑑</m:t>
                    </m:r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𝑁</m:t>
                    </m:r>
                  </m:oMath>
                </a14:m>
                <a:r>
                  <a:rPr kumimoji="1" lang="en-US" altLang="zh-CN" sz="1400" dirty="0">
                    <a:solidFill>
                      <a:srgbClr val="FF0000"/>
                    </a:solidFill>
                    <a:latin typeface="Alibaba PuHuiTi 3.0 55 Regular" pitchFamily="18" charset="-122"/>
                    <a:ea typeface="Alibaba PuHuiTi 3.0 55 Regular" pitchFamily="18" charset="-122"/>
                    <a:cs typeface="Alibaba PuHuiTi 3.0 55 Regular" pitchFamily="18" charset="-12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𝜖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=</m:t>
                    </m:r>
                    <m:f>
                      <m:fPr>
                        <m:type m:val="lin"/>
                        <m:ctrlP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kumimoji="1"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Alibaba PuHuiTi 3.0 55 Regular" pitchFamily="18" charset="-122"/>
                                <a:cs typeface="Alibaba PuHuiTi 3.0 55 Regular" pitchFamily="18" charset="-122"/>
                              </a:rPr>
                              <m:t>𝜖</m:t>
                            </m:r>
                          </m:e>
                        </m:acc>
                      </m:num>
                      <m:den>
                        <m:r>
                          <a:rPr kumimoji="1"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libaba PuHuiTi 3.0 55 Regular" pitchFamily="18" charset="-122"/>
                            <a:cs typeface="Alibaba PuHuiTi 3.0 55 Regular" pitchFamily="18" charset="-122"/>
                          </a:rPr>
                          <m:t>𝑟</m:t>
                        </m:r>
                      </m:den>
                    </m:f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𝑚𝑜𝑑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 </m:t>
                    </m:r>
                    <m:r>
                      <a:rPr kumimoji="1"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libaba PuHuiTi 3.0 55 Regular" pitchFamily="18" charset="-122"/>
                        <a:cs typeface="Alibaba PuHuiTi 3.0 55 Regular" pitchFamily="18" charset="-122"/>
                      </a:rPr>
                      <m:t>𝑁</m:t>
                    </m:r>
                  </m:oMath>
                </a14:m>
                <a:endParaRPr kumimoji="1" lang="en-US" altLang="zh-CN" sz="1400" dirty="0">
                  <a:solidFill>
                    <a:srgbClr val="FF0000"/>
                  </a:solidFill>
                  <a:latin typeface="Alibaba PuHuiTi 3.0 55 Regular" pitchFamily="18" charset="-122"/>
                  <a:ea typeface="Alibaba PuHuiTi 3.0 55 Regular" pitchFamily="18" charset="-122"/>
                  <a:cs typeface="Alibaba PuHuiTi 3.0 55 Regular" pitchFamily="18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50A3A7-CFCF-1C8D-5CDF-6240B063E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800" y="29878"/>
                <a:ext cx="4860882" cy="1030731"/>
              </a:xfrm>
              <a:prstGeom prst="rect">
                <a:avLst/>
              </a:prstGeom>
              <a:blipFill>
                <a:blip r:embed="rId4"/>
                <a:stretch>
                  <a:fillRect l="-261" b="-48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18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A1844-2B1A-C9A7-AA1A-A859101A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13983F-2AA1-71C3-A1BF-75E7CB8A3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Technological Route (Variable)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811B01-F9D4-D8F8-69D4-9EDAD25D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527"/>
            <a:ext cx="5040000" cy="4555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581566-7DA4-FDC9-C4E6-F23FF0CA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4037"/>
            <a:ext cx="5040000" cy="3855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78CF5DF-38C8-B869-D436-582A8F7E4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0" y="1904449"/>
            <a:ext cx="5040000" cy="46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3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D0ECE-6458-5469-A8BE-2C46FF45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2B6964-4BD5-9A29-B804-A637D908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Motivations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0F19F3-D08C-57B3-29F5-D4B66BDB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284395"/>
            <a:ext cx="10080000" cy="33695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53BC09-ADC5-7CFA-EA7D-8E8AAFDA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0453"/>
            <a:ext cx="5040000" cy="1194451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509390BD-4A5B-9CA3-63DA-2CF99D781D1A}"/>
              </a:ext>
            </a:extLst>
          </p:cNvPr>
          <p:cNvCxnSpPr>
            <a:cxnSpLocks/>
            <a:stCxn id="3" idx="3"/>
            <a:endCxn id="6" idx="3"/>
          </p:cNvCxnSpPr>
          <p:nvPr/>
        </p:nvCxnSpPr>
        <p:spPr>
          <a:xfrm flipH="1" flipV="1">
            <a:off x="11136000" y="1347679"/>
            <a:ext cx="217800" cy="2363336"/>
          </a:xfrm>
          <a:prstGeom prst="bentConnector3">
            <a:avLst>
              <a:gd name="adj1" fmla="val -10495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60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Recall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Payment Channel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kumimoji="1" lang="en-US" altLang="zh-CN" dirty="0"/>
              <a:t>Accio Scheme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Randomizable Signature of Updatable Commitments (RSUC)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237139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CBE77-4827-6A32-5303-E0C6A1AB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Accio Scheme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E80B7-2B93-D8FE-1C98-EE373B7FB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Necessity in Replacing the Paradigm</a:t>
            </a:r>
            <a:endParaRPr kumimoji="1"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CB5B75-6F18-98B9-8EB3-342A3568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527"/>
            <a:ext cx="5040000" cy="38435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76F6C7-D4C6-0024-C8A6-A899037A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2" y="975166"/>
            <a:ext cx="5040000" cy="50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3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97953-424C-819F-E80B-CB4D6BD6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Accio Scheme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2EBF43-4686-9FC1-FB96-33E32529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Requirements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81F40A-4D34-61C9-787A-DAB85724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527"/>
            <a:ext cx="5040000" cy="4008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08CE51-3A0C-6F56-D789-F22ECAC35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2" y="2793244"/>
            <a:ext cx="5040000" cy="346370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37DD06-CAF9-D18A-815B-41849344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0" y="365125"/>
            <a:ext cx="5040000" cy="227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3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Recall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Payment Channel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Accio Scheme</a:t>
            </a:r>
          </a:p>
          <a:p>
            <a:r>
              <a:rPr kumimoji="1" lang="en-US" altLang="zh-CN" dirty="0"/>
              <a:t>Randomizable Signature of Updatable Commitments (RSUC)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90134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2016-A93F-4268-55A3-DE07DF0E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CN" sz="2800" dirty="0"/>
              <a:t>Randomizable Signature of Updatable Commitments (RSUC)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87A09-158C-6E45-1127-D16CA69A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Functionality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Primitives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246163-BF4E-7ADE-3785-FBA1669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50"/>
          <a:stretch/>
        </p:blipFill>
        <p:spPr>
          <a:xfrm>
            <a:off x="6313802" y="2248527"/>
            <a:ext cx="5040000" cy="7477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03D6E8-9EE6-FCCB-4525-BE5D61A8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8527"/>
            <a:ext cx="5040000" cy="11332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B2CC0A-45A1-4BB7-33A7-B0CCC59F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11015"/>
            <a:ext cx="5040000" cy="1211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0F030D-C0B5-219B-334E-CA1DA7DE9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2" y="3230641"/>
            <a:ext cx="5040000" cy="25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86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2016-A93F-4268-55A3-DE07DF0E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CN" sz="2800" dirty="0"/>
              <a:t>Randomizable Signature of Updatable Commitments (RSUC)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87A09-158C-6E45-1127-D16CA69A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Functionality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Primitives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246163-BF4E-7ADE-3785-FBA1669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16" b="46531"/>
          <a:stretch/>
        </p:blipFill>
        <p:spPr>
          <a:xfrm>
            <a:off x="838200" y="2248527"/>
            <a:ext cx="5040000" cy="13430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2DAF3BA-8999-9E27-0598-2EE6AF164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4743"/>
            <a:ext cx="5040000" cy="11067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01CECD-A5E0-4C8E-FE80-E583950D4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73" b="-95"/>
          <a:stretch/>
        </p:blipFill>
        <p:spPr>
          <a:xfrm>
            <a:off x="6313800" y="2248527"/>
            <a:ext cx="5040000" cy="18519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A43973F-DAC1-8D64-D6B6-D57811E54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0" y="4264743"/>
            <a:ext cx="5040000" cy="23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9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2016-A93F-4268-55A3-DE07DF0E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CN" sz="2800" dirty="0"/>
              <a:t>Randomizable Signature of Updatable Commitments (RSUC)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87A09-158C-6E45-1127-D16CA69A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604D7D-99D6-0790-F4A8-0F9F28459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39"/>
          <a:stretch/>
        </p:blipFill>
        <p:spPr>
          <a:xfrm>
            <a:off x="6313800" y="2248527"/>
            <a:ext cx="5040000" cy="29636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341C5C-D32B-EE1F-62E3-FA104EAA4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076"/>
          <a:stretch/>
        </p:blipFill>
        <p:spPr>
          <a:xfrm>
            <a:off x="838200" y="2248527"/>
            <a:ext cx="5040000" cy="37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5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Payment Channel</a:t>
            </a:r>
          </a:p>
          <a:p>
            <a:r>
              <a:rPr kumimoji="1" lang="en-US" altLang="zh-CN" dirty="0"/>
              <a:t>Abstract</a:t>
            </a:r>
          </a:p>
          <a:p>
            <a:r>
              <a:rPr kumimoji="1" lang="en-US" altLang="zh-CN" dirty="0"/>
              <a:t>Introduction</a:t>
            </a:r>
          </a:p>
          <a:p>
            <a:r>
              <a:rPr kumimoji="1" lang="en-US" altLang="zh-CN" dirty="0"/>
              <a:t>Accio Scheme</a:t>
            </a:r>
          </a:p>
          <a:p>
            <a:r>
              <a:rPr kumimoji="1" lang="en-US" altLang="zh-CN" dirty="0"/>
              <a:t>Randomizable Signature of Updatable Commitments (RSUC)</a:t>
            </a:r>
          </a:p>
          <a:p>
            <a:r>
              <a:rPr kumimoji="1" lang="en-US" altLang="zh-CN" dirty="0"/>
              <a:t>Experiments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342514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2016-A93F-4268-55A3-DE07DF0E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CN" sz="2800" dirty="0"/>
              <a:t>Randomizable Signature of Updatable Commitments (RSUC)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87A09-158C-6E45-1127-D16CA69A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Construction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5EEE7B-E5AF-32D6-48A1-6EA0445C0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527"/>
            <a:ext cx="5040000" cy="33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CAD95E-D885-8523-7C0A-F05CC48EA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0" y="1377390"/>
            <a:ext cx="5040000" cy="41730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767F0DE-80FC-9E69-7295-A6491482B594}"/>
              </a:ext>
            </a:extLst>
          </p:cNvPr>
          <p:cNvSpPr txBox="1"/>
          <p:nvPr/>
        </p:nvSpPr>
        <p:spPr>
          <a:xfrm>
            <a:off x="838200" y="604464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[2] Balthazar Bauer and Georg Fuchsbauer. 2020. Efficient Signatures on Randomizable</a:t>
            </a:r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Ciphertexts. In Security and Cryptography for Networks, SCN, Vol. 12238.</a:t>
            </a:r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 </a:t>
            </a:r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  <a:effectLst/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Springer, 359–381.</a:t>
            </a:r>
          </a:p>
        </p:txBody>
      </p:sp>
    </p:spTree>
    <p:extLst>
      <p:ext uri="{BB962C8B-B14F-4D97-AF65-F5344CB8AC3E}">
        <p14:creationId xmlns:p14="http://schemas.microsoft.com/office/powerpoint/2010/main" val="287683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2016-A93F-4268-55A3-DE07DF0E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CN" sz="2800" dirty="0"/>
              <a:t>Randomizable Signature of Updatable Commitments (RSUC)</a:t>
            </a:r>
            <a:endParaRPr kumimoji="1"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63A97F-90FD-9F63-49B0-E4147DF0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219200"/>
            <a:ext cx="9360000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0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Recall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Payment Channel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Accio Scheme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Randomizable Signature of Updatable Commitments (RSUC)</a:t>
            </a:r>
          </a:p>
          <a:p>
            <a:r>
              <a:rPr kumimoji="1" lang="en-US" altLang="zh-CN" dirty="0"/>
              <a:t>Experiments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4230480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B06A6-2142-F37F-9E04-E75FF1A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Experiments &amp; 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A799C-25A9-DBD4-FEB0-4807029D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On-Chain Cost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0E75BF7-2263-8255-D6D5-55926E8B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552298"/>
              </p:ext>
            </p:extLst>
          </p:nvPr>
        </p:nvGraphicFramePr>
        <p:xfrm>
          <a:off x="838199" y="2326640"/>
          <a:ext cx="5040000" cy="2033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258833981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48565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Environment</a:t>
                      </a:r>
                      <a:endParaRPr lang="zh-CN" altLang="en-US" sz="2000" b="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Value</a:t>
                      </a:r>
                      <a:endParaRPr lang="zh-CN" altLang="en-US" sz="2000" b="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90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Blockchain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Ethereum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12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Language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Solidity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41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Curve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BN-128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30878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94D9429-B361-718F-5093-3C60DB473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03" y="2326640"/>
            <a:ext cx="5040000" cy="18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64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B06A6-2142-F37F-9E04-E75FF1A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Experiments &amp; 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A799C-25A9-DBD4-FEB0-4807029D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Off-Chain Cost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DEEDD41-1118-D5A9-5835-9E85277D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43125"/>
              </p:ext>
            </p:extLst>
          </p:nvPr>
        </p:nvGraphicFramePr>
        <p:xfrm>
          <a:off x="838199" y="2326640"/>
          <a:ext cx="5040000" cy="3558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258833981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48565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Environment</a:t>
                      </a:r>
                      <a:endParaRPr lang="zh-CN" altLang="en-US" sz="2000" b="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Value</a:t>
                      </a:r>
                      <a:endParaRPr lang="zh-CN" altLang="en-US" sz="2000" b="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90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Library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MCL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12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Curve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BN-128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41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CPU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3.20GHz AMD 5800H</a:t>
                      </a:r>
                      <a:endParaRPr lang="zh-CN" altLang="en-US" sz="18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30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Cores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8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188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Memory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40GB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81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OS</a:t>
                      </a:r>
                      <a:endParaRPr lang="zh-CN" altLang="en-US" sz="20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Alibaba PuHuiTi 3.0 55 Regular" pitchFamily="18" charset="-122"/>
                          <a:ea typeface="Alibaba PuHuiTi 3.0 55 Regular" pitchFamily="18" charset="-122"/>
                          <a:cs typeface="Alibaba PuHuiTi 3.0 55 Regular" pitchFamily="18" charset="-122"/>
                        </a:rPr>
                        <a:t>Ubuntu 22.0.4.1 LTS</a:t>
                      </a:r>
                      <a:endParaRPr lang="zh-CN" altLang="en-US" sz="1800" dirty="0">
                        <a:latin typeface="Alibaba PuHuiTi 3.0 55 Regular" pitchFamily="18" charset="-122"/>
                        <a:ea typeface="Alibaba PuHuiTi 3.0 55 Regular" pitchFamily="18" charset="-122"/>
                        <a:cs typeface="Alibaba PuHuiTi 3.0 55 Regular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758097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E31CD457-38A3-5A93-A0D0-5EF7480A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00" y="2326640"/>
            <a:ext cx="5040000" cy="15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2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B06A6-2142-F37F-9E04-E75FF1A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Experiments &amp; 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A799C-25A9-DBD4-FEB0-4807029D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75BB66-C996-2271-03F0-4A822E77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26640"/>
            <a:ext cx="5040000" cy="34568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30C28E-A93A-AEDE-0445-EDE27F930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0" y="2326640"/>
            <a:ext cx="5040000" cy="20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84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F3136D-AAE1-0814-3011-6BA8A009429D}"/>
              </a:ext>
            </a:extLst>
          </p:cNvPr>
          <p:cNvSpPr txBox="1"/>
          <p:nvPr/>
        </p:nvSpPr>
        <p:spPr>
          <a:xfrm>
            <a:off x="3654466" y="2721114"/>
            <a:ext cx="4883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Thanks! Questions?</a:t>
            </a:r>
            <a:endParaRPr kumimoji="1" lang="zh-CN" altLang="en-US" sz="4000" dirty="0">
              <a:latin typeface="Alibaba PuHuiTi 3.0 55 Regular" pitchFamily="18" charset="-122"/>
              <a:ea typeface="Alibaba PuHuiTi 3.0 55 Regular" pitchFamily="18" charset="-122"/>
              <a:cs typeface="Alibaba PuHuiTi 3.0 55 Regula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701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Payment Channel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Accio Scheme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Randomizable Signature of Updatable Commitments (RSUC)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373418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A2DA1-9ACA-2C85-F0C1-506D7C91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 to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C1599-0B83-C83B-4D34-9F18F896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Low Scalability: 7 Payments per Second with 1 Hour Confirmation</a:t>
            </a:r>
            <a:endParaRPr kumimoji="1" lang="zh-CN" altLang="en-US" dirty="0"/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6F82C809-4871-083E-D1E4-3D3BC1F8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248527"/>
            <a:ext cx="5040000" cy="953513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8D740D2C-7927-E2EA-63C9-29C5AC26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2785"/>
            <a:ext cx="5040000" cy="2715000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64C7F5C3-06E4-025F-7C20-3597FFAE2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2" y="2248527"/>
            <a:ext cx="5040000" cy="2223529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720A6C20-1B8B-FE1A-C621-6CD526A02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2" y="4662136"/>
            <a:ext cx="5040000" cy="11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57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E536D-E520-76DB-D8BB-5722649BC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 to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E2BF5-87E2-6308-D571-1DF243CBC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Bidirectional vs. Unidirectional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1044EE-C1CC-1E60-74AC-D200D95E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527"/>
            <a:ext cx="5040000" cy="20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4ECFB9-C3BB-86D9-1989-528F3413F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0" y="2248527"/>
            <a:ext cx="5040000" cy="333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6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E6B3A-C45A-50B0-FBD2-6961582D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 to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8929EE-F125-3B8C-6D36-57CB21E31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Payment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Hubs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 Payment Channel Networks</a:t>
            </a:r>
            <a:endParaRPr kumimoji="1" lang="zh-CN" altLang="en-US" dirty="0"/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02C675C7-5BA3-9BBE-F64C-9B64A12D4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16" y="2046346"/>
            <a:ext cx="5400000" cy="996429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52255B70-9838-87B1-FD40-E8C99293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200965"/>
            <a:ext cx="9360000" cy="329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5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Recall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Payment Channel</a:t>
            </a:r>
          </a:p>
          <a:p>
            <a:r>
              <a:rPr kumimoji="1" lang="en-US" altLang="zh-CN" dirty="0"/>
              <a:t>Abstract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Accio Scheme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Randomizable Signature of Updatable Commitments (RSUC)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09603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0181D-6244-66FA-D886-AAB3304A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Abstract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53864C-C795-F0A5-FDBA-98D3A48EC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321"/>
          <a:stretch/>
        </p:blipFill>
        <p:spPr>
          <a:xfrm>
            <a:off x="838200" y="2248527"/>
            <a:ext cx="5040000" cy="3228505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474F2AA1-E7F2-C375-9066-FB7B73842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79"/>
          <a:stretch/>
        </p:blipFill>
        <p:spPr>
          <a:xfrm>
            <a:off x="6313802" y="2248527"/>
            <a:ext cx="5040000" cy="18414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9EC160-32E7-88A1-DD88-1E1C05C2A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0" y="4789079"/>
            <a:ext cx="5040000" cy="687953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1A27834-2DFE-DF6A-DBA0-9B900375B7C5}"/>
              </a:ext>
            </a:extLst>
          </p:cNvPr>
          <p:cNvSpPr txBox="1">
            <a:spLocks/>
          </p:cNvSpPr>
          <p:nvPr/>
        </p:nvSpPr>
        <p:spPr>
          <a:xfrm>
            <a:off x="838200" y="1377390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Accio: Variable Amount, Optimized-Unlinkability, NIZK-Free PCH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35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E1ABD-9D91-8B85-846D-CE188494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AC20-8060-178E-1408-D2E1EE2B7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Recall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to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Payment Channel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Abstract</a:t>
            </a:r>
          </a:p>
          <a:p>
            <a:r>
              <a:rPr kumimoji="1" lang="en-US" altLang="zh-CN" dirty="0"/>
              <a:t>Introduction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Accio Scheme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Randomizable Signature of Updatable Commitments (RSUC)</a:t>
            </a:r>
          </a:p>
          <a:p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</a:rPr>
              <a:t>Experiments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3742449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375</Words>
  <Application>Microsoft Macintosh PowerPoint</Application>
  <PresentationFormat>宽屏</PresentationFormat>
  <Paragraphs>112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Cambria Math</vt:lpstr>
      <vt:lpstr>等线</vt:lpstr>
      <vt:lpstr>Wingdings</vt:lpstr>
      <vt:lpstr>等线 Light</vt:lpstr>
      <vt:lpstr>Arial</vt:lpstr>
      <vt:lpstr>Alibaba PuHuiTi 3.0 55 Regular</vt:lpstr>
      <vt:lpstr>Office 主题​​</vt:lpstr>
      <vt:lpstr>PowerPoint 演示文稿</vt:lpstr>
      <vt:lpstr>Contents</vt:lpstr>
      <vt:lpstr>Contents</vt:lpstr>
      <vt:lpstr>Recall to Payment Channel</vt:lpstr>
      <vt:lpstr>Recall to Payment Channel</vt:lpstr>
      <vt:lpstr>Recall to Payment Channel</vt:lpstr>
      <vt:lpstr>Contents</vt:lpstr>
      <vt:lpstr>Abstract</vt:lpstr>
      <vt:lpstr>Contents</vt:lpstr>
      <vt:lpstr>Introduction</vt:lpstr>
      <vt:lpstr>Introduction</vt:lpstr>
      <vt:lpstr>Introduction</vt:lpstr>
      <vt:lpstr>Contents</vt:lpstr>
      <vt:lpstr>Accio Scheme</vt:lpstr>
      <vt:lpstr>Accio Scheme</vt:lpstr>
      <vt:lpstr>Contents</vt:lpstr>
      <vt:lpstr>Randomizable Signature of Updatable Commitments (RSUC)</vt:lpstr>
      <vt:lpstr>Randomizable Signature of Updatable Commitments (RSUC)</vt:lpstr>
      <vt:lpstr>Randomizable Signature of Updatable Commitments (RSUC)</vt:lpstr>
      <vt:lpstr>Randomizable Signature of Updatable Commitments (RSUC)</vt:lpstr>
      <vt:lpstr>Randomizable Signature of Updatable Commitments (RSUC)</vt:lpstr>
      <vt:lpstr>Contents</vt:lpstr>
      <vt:lpstr>Experiments &amp; Conclusion</vt:lpstr>
      <vt:lpstr>Experiments &amp; Conclusion</vt:lpstr>
      <vt:lpstr>Experiments &amp; 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路路</dc:creator>
  <cp:lastModifiedBy>赵 路路</cp:lastModifiedBy>
  <cp:revision>149</cp:revision>
  <dcterms:created xsi:type="dcterms:W3CDTF">2024-06-27T01:31:39Z</dcterms:created>
  <dcterms:modified xsi:type="dcterms:W3CDTF">2024-06-27T09:34:09Z</dcterms:modified>
</cp:coreProperties>
</file>